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8" r:id="rId3"/>
    <p:sldId id="272" r:id="rId4"/>
    <p:sldId id="280" r:id="rId5"/>
    <p:sldId id="277" r:id="rId6"/>
    <p:sldId id="282" r:id="rId7"/>
    <p:sldId id="266" r:id="rId8"/>
    <p:sldId id="283" r:id="rId9"/>
    <p:sldId id="271" r:id="rId10"/>
    <p:sldId id="273" r:id="rId11"/>
  </p:sldIdLst>
  <p:sldSz cx="12192000" cy="6858000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9FF1A-5D2C-A647-BCAC-255CF115F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7B7086-0BCB-F746-B16D-8F799E5B9C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78BDA-CB08-A244-94A1-6454DF86F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CC02-7859-434B-AA25-9A1A5D93EFC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79617-A8E6-5C4A-A30C-5FEB8271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64774-51B5-5941-8CA7-CE980AAA7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1AB-F835-9744-A6EB-871445E0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40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F3B6D-94FC-0B44-AFA0-4613AFF51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BF723-2CD5-6C4F-9733-A52A9D6B7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E152D-5873-7C40-B14D-8CDE49CC0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CC02-7859-434B-AA25-9A1A5D93EFC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00AA0-82CA-B646-926D-B0B646BA6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E0B81-8353-F243-8287-46E6D2E3D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1AB-F835-9744-A6EB-871445E0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7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01DEBA-8FCF-9E4F-8814-0647EE301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37BEAD-D5DC-A342-B2AF-1702DFD43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97ED6-A904-0A43-BE30-4134489EF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CC02-7859-434B-AA25-9A1A5D93EFC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50117-BA31-AD49-BAA4-1751AC601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AD4B-5E50-7B4C-AE14-6D71C998B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1AB-F835-9744-A6EB-871445E0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7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4C9BC-9420-9D4D-B3A3-407C9D7F4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C1045-16A3-F44B-AD0A-6D8CB23E7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AAE7F-62C6-EA4A-9FC1-55C81DA08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CC02-7859-434B-AA25-9A1A5D93EFC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63AAE-B649-7C47-8406-74B63E1C9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DDDA6-0B75-4440-9D4A-563561A56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1AB-F835-9744-A6EB-871445E0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3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A236C-C6B3-D849-AE60-0CD9E4499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4BE7B-3F4F-F34A-8B84-68438475D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D9C6E-1F98-9440-B997-D90784BCD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CC02-7859-434B-AA25-9A1A5D93EFC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50F5E-D5DE-8D44-A8D0-E6CF5349E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EFF97-0399-1048-8E59-75E13DDD1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1AB-F835-9744-A6EB-871445E0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5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DF75E-088B-9E41-BB96-F778B9E30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AA219-D4F0-1D43-B958-4277315F4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8600B-AE3E-C041-9A10-E32FFB3C8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929A8-7BA7-F84F-AFD3-17B195C1E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CC02-7859-434B-AA25-9A1A5D93EFC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E86B3-1F54-6448-B6EC-39C7D651F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08891-BFAE-3442-8416-23E0BAC05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1AB-F835-9744-A6EB-871445E0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1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8D12-5D5D-844E-A8AD-561E01EBF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593B5-E3FC-604D-8813-EE8EB0D25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75B85A-026D-E54D-AC58-F60C994F4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315A69-6940-A748-BA98-92F2C072E9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E121D7-9F3D-9F4F-B149-1A3A7CC3BC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A1BE8D-470C-754B-8D24-FE08CEA59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CC02-7859-434B-AA25-9A1A5D93EFC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76E64D-AA76-894C-80B3-36A24FE80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384D97-A0DD-6E46-92AC-4F33E272E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1AB-F835-9744-A6EB-871445E0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4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30105-403F-E349-8493-0D245874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6DD2ED-2162-3742-AF7A-308E3487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CC02-7859-434B-AA25-9A1A5D93EFC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793D9-220D-B640-A382-E6D1B14E8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3BEEB5-1BDB-CC4A-904A-638BE2FE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1AB-F835-9744-A6EB-871445E0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1E732C-DEBE-7D48-92B6-0A3810FF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CC02-7859-434B-AA25-9A1A5D93EFC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5C1516-1F9F-774D-8520-3A100C366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415F3-E873-C241-A1DB-8968A3136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1AB-F835-9744-A6EB-871445E0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9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FA29C-85CE-4545-8FF0-E3455B42A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9F9A6-826D-E441-84AD-A465F3C14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9D0FB-4CE3-874C-BEF7-9F606200A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B0448-5C9A-BA40-8E79-A9DE0FE0F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CC02-7859-434B-AA25-9A1A5D93EFC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B5EFC1-85BA-AA44-8986-8C1FBF47B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F7A86A-E74C-4C45-963F-59548A631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1AB-F835-9744-A6EB-871445E0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4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9EC4B-9C16-1D46-8A24-D24D2229C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16A2E-FAC9-2641-8F34-782F46BD7C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59B0C0-367E-AE47-A67B-DBDD5B482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C082F2-36FC-BC4B-AAF8-07CAAE15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CC02-7859-434B-AA25-9A1A5D93EFC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5C83E-F5DB-F743-A465-2A02F8E02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94854-469D-E546-AD03-0F1CDD607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01AB-F835-9744-A6EB-871445E0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9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02DDF-DF89-714A-BA57-E45D9C1B5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94F34-3FF3-A44C-8836-473A21B51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4B5F2-C42A-F349-822B-DD4B028E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5CC02-7859-434B-AA25-9A1A5D93EFC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9D89C-E54E-9447-A75C-975EA7493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5B89F-47AE-FC40-B036-624A54EB22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201AB-F835-9744-A6EB-871445E040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-1264847310,&quot;Placement&quot;:&quot;Footer&quot;,&quot;Top&quot;:519.343,&quot;Left&quot;:451.105438,&quot;SlideWidth&quot;:960,&quot;SlideHeight&quot;:540}">
            <a:extLst>
              <a:ext uri="{FF2B5EF4-FFF2-40B4-BE49-F238E27FC236}">
                <a16:creationId xmlns:a16="http://schemas.microsoft.com/office/drawing/2014/main" id="{6DC50D39-CD01-452B-8A37-A8E95F33889A}"/>
              </a:ext>
            </a:extLst>
          </p:cNvPr>
          <p:cNvSpPr txBox="1"/>
          <p:nvPr userDrawn="1"/>
        </p:nvSpPr>
        <p:spPr>
          <a:xfrm>
            <a:off x="5729039" y="6595656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19157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39C668-D3F2-0545-BF31-B1470AC3D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1" y="1466410"/>
            <a:ext cx="4805996" cy="1297115"/>
          </a:xfrm>
        </p:spPr>
        <p:txBody>
          <a:bodyPr anchor="t">
            <a:noAutofit/>
          </a:bodyPr>
          <a:lstStyle/>
          <a:p>
            <a:pPr algn="l"/>
            <a:r>
              <a:rPr lang="en-US" sz="4000" b="1" dirty="0">
                <a:solidFill>
                  <a:srgbClr val="000000"/>
                </a:solidFill>
              </a:rPr>
              <a:t>Information for swimmers &amp; families about our return to swimming – Development groups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5B95D-FDCD-A247-B42E-FCB265BA1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4986679"/>
            <a:ext cx="4805691" cy="560803"/>
          </a:xfrm>
        </p:spPr>
        <p:txBody>
          <a:bodyPr anchor="b">
            <a:normAutofit/>
          </a:bodyPr>
          <a:lstStyle/>
          <a:p>
            <a:pPr algn="l"/>
            <a:r>
              <a:rPr lang="en-US" sz="2800" dirty="0">
                <a:solidFill>
                  <a:srgbClr val="000000"/>
                </a:solidFill>
              </a:rPr>
              <a:t>Bilston Coaches &amp; Committee</a:t>
            </a:r>
          </a:p>
        </p:txBody>
      </p:sp>
      <p:sp>
        <p:nvSpPr>
          <p:cNvPr id="22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/>
                </a:gs>
                <a:gs pos="23000">
                  <a:schemeClr val="accent1"/>
                </a:gs>
                <a:gs pos="83000">
                  <a:schemeClr val="accent5"/>
                </a:gs>
                <a:gs pos="100000">
                  <a:schemeClr val="accent5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5" name="Graphic 14" descr="Swimming">
            <a:extLst>
              <a:ext uri="{FF2B5EF4-FFF2-40B4-BE49-F238E27FC236}">
                <a16:creationId xmlns:a16="http://schemas.microsoft.com/office/drawing/2014/main" id="{1E80F4CA-6606-42C2-8AFE-F8517A38F9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F0976D6-84AD-4C47-AE3C-FB01A9A115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47188" y="140338"/>
            <a:ext cx="2058755" cy="110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91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2FAF3C-F36A-4612-B00B-E737FEB1E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3420AEB-7D6F-4338-9CD8-7B9637617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9551E9D5-67C0-42B0-9796-909C1B9DF7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9CB4C9E0-236E-426D-88FB-50ACF81BC9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1A11A9AC-1E25-429F-A3A8-67DED3DF4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6E126C4-E1AC-4DDC-87CB-5D8B4605C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B1DE6C75-DCE1-4942-8E8D-ECA1D1773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F5459AD3-234D-4C3B-BD9C-92B3377BD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5593DA70-95B1-425C-BF35-F923099D6F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0514C5B5-A5F4-4421-879B-17D39CA644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165685F-E0CE-4CA0-9ECE-F8AE4F3D5E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C556BC16-0C87-4FD9-A109-F5AB2056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DD9A975C-A4CA-4A81-8CA9-BF5A2995F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5B9767C7-72DF-4C7F-8A04-C8D67B7156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693F6BB9-0055-42AC-8866-E65D9275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BA9A3435-1B30-4618-BB50-E0369BD07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2D60252F-2011-4924-81EC-B25F50634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850B7881-58E3-4C9F-9ADB-04F92D4C4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FA90BB2F-2D4A-40BD-90CE-5CF30EC8D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4DA0AE8C-7215-4A64-B19F-3F0F3E6A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" name="Isosceles Triangle 39">
            <a:extLst>
              <a:ext uri="{FF2B5EF4-FFF2-40B4-BE49-F238E27FC236}">
                <a16:creationId xmlns:a16="http://schemas.microsoft.com/office/drawing/2014/main" id="{D8DAE7B8-0656-422E-9515-E10952688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892384" y="4386808"/>
            <a:ext cx="407233" cy="351063"/>
          </a:xfrm>
          <a:prstGeom prst="triangle">
            <a:avLst/>
          </a:prstGeom>
          <a:solidFill>
            <a:srgbClr val="F5F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5B592F-F4EA-B946-A640-EC34A49B4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256" y="4617720"/>
            <a:ext cx="8083296" cy="94183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363DA99-BE95-4C06-82AA-917ED6556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2847" y="954593"/>
            <a:ext cx="6086306" cy="3432215"/>
          </a:xfrm>
          <a:prstGeom prst="rect">
            <a:avLst/>
          </a:prstGeom>
          <a:solidFill>
            <a:schemeClr val="bg1"/>
          </a:solidFill>
          <a:ln w="19050">
            <a:solidFill>
              <a:srgbClr val="F5FB5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FAE8809-96A4-294E-8054-20F41C6BC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552" b="2"/>
          <a:stretch/>
        </p:blipFill>
        <p:spPr>
          <a:xfrm>
            <a:off x="3218688" y="1124712"/>
            <a:ext cx="5760720" cy="309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09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F6B52-9F0D-8145-94AB-91D3347D7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07C4D-24C5-6742-9CE5-87DB780EA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is written for development swimmers and parents.</a:t>
            </a:r>
          </a:p>
          <a:p>
            <a:endParaRPr lang="en-US" dirty="0"/>
          </a:p>
          <a:p>
            <a:r>
              <a:rPr lang="en-US" dirty="0"/>
              <a:t>It provides information about the upcoming development swim sessions</a:t>
            </a:r>
          </a:p>
          <a:p>
            <a:endParaRPr lang="en-US" dirty="0"/>
          </a:p>
          <a:p>
            <a:r>
              <a:rPr lang="en-GB" dirty="0"/>
              <a:t>Full risk assessment has been done by the club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327C26-34EA-4994-BCCE-73E8CF4FC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7188" y="140338"/>
            <a:ext cx="2058755" cy="110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01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28881" cy="1325563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It is vitally important that swimmers DO NOT attend if they: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3F466-3A58-3147-B5C0-7303A6986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800" dirty="0"/>
              <a:t>Have any Covid19 symptoms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Are Covid19 positive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Are self-isolating due to a household member having tested positive OR having symptoms OR advised to by track &amp; trace.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If they are self-isolating from school (on the advice of the school)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b="1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FAE8809-96A4-294E-8054-20F41C6BC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761" y="477050"/>
            <a:ext cx="2058755" cy="110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674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4935"/>
          </a:xfrm>
        </p:spPr>
        <p:txBody>
          <a:bodyPr/>
          <a:lstStyle/>
          <a:p>
            <a:r>
              <a:rPr lang="en-GB" dirty="0"/>
              <a:t>Important information for parents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0060"/>
            <a:ext cx="10515600" cy="5595581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Communication will be mainly by WhatsApp and may include frequent updates, so please check regularly.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All swimmers &amp; parents must have paid and completed a Return to Swim agreement before being allowed in the water, along with signed Covid19 &amp; Health declaration forms as per Swim England advice</a:t>
            </a:r>
          </a:p>
          <a:p>
            <a:pPr marL="0" indent="0">
              <a:buNone/>
            </a:pPr>
            <a:endParaRPr lang="en-US" sz="2600" dirty="0"/>
          </a:p>
          <a:p>
            <a:pPr marL="285750" indent="-285750"/>
            <a:r>
              <a:rPr lang="en-GB" sz="2600" b="1" dirty="0"/>
              <a:t>No spectators are allowed inside the centre. Parents are asked to stay in your car in the car park, so you that you can be located in an emergency.</a:t>
            </a:r>
          </a:p>
          <a:p>
            <a:pPr marL="0" indent="0">
              <a:buNone/>
            </a:pPr>
            <a:endParaRPr lang="en-GB" sz="2600" dirty="0"/>
          </a:p>
          <a:p>
            <a:pPr marL="285750" indent="-285750"/>
            <a:r>
              <a:rPr lang="en-GB" sz="2600" dirty="0"/>
              <a:t>Please do not arrive too early for your session – and leave promptly afterwards</a:t>
            </a:r>
          </a:p>
          <a:p>
            <a:pPr marL="0" indent="0">
              <a:buNone/>
            </a:pPr>
            <a:endParaRPr lang="en-GB" sz="2600" dirty="0"/>
          </a:p>
          <a:p>
            <a:pPr marL="285750" indent="-285750"/>
            <a:r>
              <a:rPr lang="en-GB" sz="2600" dirty="0"/>
              <a:t>Arrive at centre and drop swimmer off at the door – greeted by parent volunteer who will sign the swimmer in &amp; check they have paid &amp; collect signed forms</a:t>
            </a:r>
          </a:p>
          <a:p>
            <a:pPr marL="285750" indent="-285750"/>
            <a:endParaRPr lang="en-GB" dirty="0"/>
          </a:p>
          <a:p>
            <a:endParaRPr lang="en-GB" dirty="0"/>
          </a:p>
        </p:txBody>
      </p:sp>
      <p:pic>
        <p:nvPicPr>
          <p:cNvPr id="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FAE8809-96A4-294E-8054-20F41C6BC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761" y="163773"/>
            <a:ext cx="2058755" cy="109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680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B592F-F4EA-B946-A640-EC34A49B4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883"/>
            <a:ext cx="10515600" cy="678630"/>
          </a:xfrm>
        </p:spPr>
        <p:txBody>
          <a:bodyPr>
            <a:normAutofit fontScale="90000"/>
          </a:bodyPr>
          <a:lstStyle/>
          <a:p>
            <a:r>
              <a:rPr lang="en-US" dirty="0"/>
              <a:t>General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3F466-3A58-3147-B5C0-7303A6986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3180"/>
            <a:ext cx="10515600" cy="6114196"/>
          </a:xfrm>
        </p:spPr>
        <p:txBody>
          <a:bodyPr>
            <a:noAutofit/>
          </a:bodyPr>
          <a:lstStyle/>
          <a:p>
            <a:pPr marL="285750" indent="-285750"/>
            <a:r>
              <a:rPr lang="en-GB" sz="2400" dirty="0"/>
              <a:t>Swimmers &amp; coaches to </a:t>
            </a:r>
            <a:r>
              <a:rPr lang="en-GB" sz="2400" b="1" dirty="0"/>
              <a:t>wash hands/use hand sanitiser</a:t>
            </a:r>
            <a:r>
              <a:rPr lang="en-GB" sz="2400" dirty="0"/>
              <a:t> before and after training.</a:t>
            </a:r>
          </a:p>
          <a:p>
            <a:pPr marL="285750" indent="-285750"/>
            <a:endParaRPr lang="en-GB" sz="900" dirty="0"/>
          </a:p>
          <a:p>
            <a:pPr marL="285750" indent="-285750"/>
            <a:r>
              <a:rPr lang="en-GB" sz="2400" dirty="0"/>
              <a:t>If toilet facility is used swimmers &amp; coaches </a:t>
            </a:r>
            <a:r>
              <a:rPr lang="en-GB" sz="2400" b="1" dirty="0"/>
              <a:t>MUST wash hands/use hand sanitiser</a:t>
            </a:r>
            <a:r>
              <a:rPr lang="en-GB" sz="2400" dirty="0"/>
              <a:t> afterwards.</a:t>
            </a:r>
          </a:p>
          <a:p>
            <a:pPr marL="285750" indent="-285750"/>
            <a:endParaRPr lang="en-GB" sz="900" dirty="0"/>
          </a:p>
          <a:p>
            <a:pPr marL="285750" indent="-285750"/>
            <a:r>
              <a:rPr lang="en-US" sz="2400" dirty="0"/>
              <a:t>Register taken on arrival and departure for Health &amp; Safety and Track &amp; Trace, parent helper present with all emergency contact details.</a:t>
            </a:r>
          </a:p>
          <a:p>
            <a:pPr marL="285750" indent="-285750"/>
            <a:endParaRPr lang="en-US" sz="900" dirty="0"/>
          </a:p>
          <a:p>
            <a:pPr marL="285750" indent="-285750"/>
            <a:r>
              <a:rPr lang="en-GB" sz="2400" dirty="0"/>
              <a:t>Drink bottles and floats must be clearly named.</a:t>
            </a:r>
          </a:p>
          <a:p>
            <a:pPr marL="0" indent="0">
              <a:buNone/>
            </a:pPr>
            <a:endParaRPr lang="en-GB" sz="900" dirty="0"/>
          </a:p>
          <a:p>
            <a:pPr marL="285750" indent="-285750"/>
            <a:r>
              <a:rPr lang="en-GB" sz="2400" dirty="0"/>
              <a:t>Parents must provide a </a:t>
            </a:r>
            <a:r>
              <a:rPr lang="en-GB" sz="2400" b="1" dirty="0"/>
              <a:t>small </a:t>
            </a:r>
            <a:r>
              <a:rPr lang="en-GB" sz="2400" dirty="0"/>
              <a:t>float for their swimmer. </a:t>
            </a:r>
            <a:r>
              <a:rPr lang="en-GB" sz="2400" dirty="0" err="1"/>
              <a:t>Approx</a:t>
            </a:r>
            <a:r>
              <a:rPr lang="en-GB" sz="2400" dirty="0"/>
              <a:t> 30cm x 20cm. (This is not a kick float). </a:t>
            </a:r>
          </a:p>
          <a:p>
            <a:pPr marL="0" indent="0">
              <a:buNone/>
            </a:pPr>
            <a:endParaRPr lang="en-GB" sz="900" dirty="0"/>
          </a:p>
          <a:p>
            <a:pPr marL="285750" indent="-285750"/>
            <a:r>
              <a:rPr lang="en-GB" sz="2400" dirty="0"/>
              <a:t>Social distancing to be maintained.</a:t>
            </a:r>
          </a:p>
        </p:txBody>
      </p:sp>
      <p:pic>
        <p:nvPicPr>
          <p:cNvPr id="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FAE8809-96A4-294E-8054-20F41C6BC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761" y="153882"/>
            <a:ext cx="2058755" cy="110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315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833"/>
            <a:ext cx="10515600" cy="4853130"/>
          </a:xfrm>
        </p:spPr>
        <p:txBody>
          <a:bodyPr>
            <a:normAutofit fontScale="25000" lnSpcReduction="20000"/>
          </a:bodyPr>
          <a:lstStyle/>
          <a:p>
            <a:r>
              <a:rPr lang="en-GB" sz="9600" b="1" dirty="0"/>
              <a:t>No spectators are allowed in the centre. Parents are asked to stay in your car in the car park, so you that you can be located in an emergency.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9600" dirty="0"/>
              <a:t>Swimmers to arrive in swimwear under clothes (”pool ready”)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9600" dirty="0"/>
              <a:t>Swimmers will get ready poolside and must be able to do so unaided.</a:t>
            </a:r>
          </a:p>
          <a:p>
            <a:endParaRPr lang="en-GB" sz="3600" dirty="0"/>
          </a:p>
          <a:p>
            <a:r>
              <a:rPr lang="en-GB" sz="9600" dirty="0"/>
              <a:t>All swimmers must wear their swim school hat. Please put your </a:t>
            </a:r>
            <a:r>
              <a:rPr lang="en-GB" sz="9600"/>
              <a:t>swimmer’s hat/goggles on before </a:t>
            </a:r>
            <a:r>
              <a:rPr lang="en-GB" sz="9600" dirty="0"/>
              <a:t>they enter the swim centre as coaches/assistants are not able to assist with this</a:t>
            </a:r>
          </a:p>
          <a:p>
            <a:pPr marL="0" indent="0">
              <a:buNone/>
            </a:pPr>
            <a:endParaRPr lang="en-GB" sz="3600" dirty="0"/>
          </a:p>
          <a:p>
            <a:pPr marL="285750" indent="-285750"/>
            <a:r>
              <a:rPr lang="en-GB" sz="9600" dirty="0"/>
              <a:t>Changing rooms are NOT available</a:t>
            </a:r>
          </a:p>
          <a:p>
            <a:pPr marL="0" indent="0">
              <a:buNone/>
            </a:pPr>
            <a:endParaRPr lang="en-GB" sz="3600" dirty="0"/>
          </a:p>
          <a:p>
            <a:pPr marL="285750" indent="-285750"/>
            <a:r>
              <a:rPr lang="en-GB" sz="9600" dirty="0"/>
              <a:t>Towel off after swim, put clothes back on over swim wear</a:t>
            </a:r>
            <a:r>
              <a:rPr lang="en-GB" sz="9600" dirty="0">
                <a:solidFill>
                  <a:srgbClr val="FF0000"/>
                </a:solidFill>
              </a:rPr>
              <a:t> </a:t>
            </a:r>
            <a:r>
              <a:rPr lang="en-GB" sz="9600" dirty="0"/>
              <a:t>and leave the centre.</a:t>
            </a:r>
          </a:p>
          <a:p>
            <a:pPr marL="0" indent="0">
              <a:buNone/>
            </a:pPr>
            <a:endParaRPr lang="en-GB" sz="3600" dirty="0"/>
          </a:p>
          <a:p>
            <a:pPr marL="285750" indent="-285750"/>
            <a:r>
              <a:rPr lang="en-GB" sz="9600" dirty="0"/>
              <a:t>We recommend swimmers wear a warm onesie for speed and warmth.</a:t>
            </a:r>
          </a:p>
          <a:p>
            <a:pPr marL="0" indent="0">
              <a:buNone/>
            </a:pPr>
            <a:endParaRPr lang="en-GB" sz="3600" dirty="0"/>
          </a:p>
          <a:p>
            <a:pPr marL="285750" indent="-285750"/>
            <a:r>
              <a:rPr lang="en-GB" sz="9600" dirty="0"/>
              <a:t>No use of showers in leisure centre.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dirty="0"/>
          </a:p>
        </p:txBody>
      </p:sp>
      <p:pic>
        <p:nvPicPr>
          <p:cNvPr id="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FAE8809-96A4-294E-8054-20F41C6BC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761" y="0"/>
            <a:ext cx="2058755" cy="110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99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B592F-F4EA-B946-A640-EC34A49B4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swim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3F466-3A58-3147-B5C0-7303A6986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71600"/>
            <a:ext cx="10891345" cy="5260428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30 Min sessions. No high intensity work, mainly technique.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Aim is to get back swimming, to increase fitness, to have fun and to avoid injury.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Swimmers will swim 1 length, then climb out and walk back round, following the one-way system, back to their allocated start position. Once there, they will wait to get more instructions.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2 groups with maximum 6 per group– social distancing must be adhered to (even in the water)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Teachers will no longer be able to get in the water to assist.</a:t>
            </a:r>
          </a:p>
          <a:p>
            <a:pPr lvl="1"/>
            <a:endParaRPr lang="en-US" sz="2600" b="1" dirty="0"/>
          </a:p>
          <a:p>
            <a:pPr lvl="1"/>
            <a:endParaRPr lang="en-US" sz="2600" b="1" dirty="0"/>
          </a:p>
          <a:p>
            <a:endParaRPr lang="en-US" dirty="0"/>
          </a:p>
        </p:txBody>
      </p:sp>
      <p:pic>
        <p:nvPicPr>
          <p:cNvPr id="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FAE8809-96A4-294E-8054-20F41C6BC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761" y="477050"/>
            <a:ext cx="2058755" cy="110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211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535"/>
            <a:ext cx="10515600" cy="1078172"/>
          </a:xfrm>
        </p:spPr>
        <p:txBody>
          <a:bodyPr/>
          <a:lstStyle/>
          <a:p>
            <a:r>
              <a:rPr lang="en-GB" dirty="0"/>
              <a:t>During the lesson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707"/>
            <a:ext cx="10515600" cy="551369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Swimmers must enter the water by sitting down and sliding in when asked.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Swimmers must climb out of the pool over the pool side.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Swimmers must NOT use the ladders to enter or exit the pool and must </a:t>
            </a:r>
            <a:r>
              <a:rPr lang="en-US" sz="2400" dirty="0" err="1"/>
              <a:t>avoild</a:t>
            </a:r>
            <a:r>
              <a:rPr lang="en-US" sz="2400" dirty="0"/>
              <a:t> touching using hand-rails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If a child misbehaves then they will be asked to leave the session &amp; their parent will be contacted to pick them up.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GB" sz="2400" b="1" dirty="0"/>
              <a:t>Absolutely NO sharing</a:t>
            </a:r>
            <a:r>
              <a:rPr lang="en-GB" sz="2400" dirty="0"/>
              <a:t> </a:t>
            </a:r>
            <a:r>
              <a:rPr lang="en-GB" sz="2400" b="1" dirty="0"/>
              <a:t>of equipment </a:t>
            </a:r>
            <a:r>
              <a:rPr lang="en-GB" sz="2400" dirty="0"/>
              <a:t>– </a:t>
            </a:r>
            <a:r>
              <a:rPr lang="en-GB" sz="2400" b="1" dirty="0"/>
              <a:t>including floats.</a:t>
            </a:r>
          </a:p>
          <a:p>
            <a:pPr marL="0" indent="0">
              <a:buNone/>
            </a:pPr>
            <a:endParaRPr lang="en-GB" sz="2400" b="1" dirty="0"/>
          </a:p>
          <a:p>
            <a:r>
              <a:rPr lang="en-GB" sz="2400" dirty="0"/>
              <a:t>Absolutely NO sharing of drinks bottles</a:t>
            </a:r>
          </a:p>
          <a:p>
            <a:endParaRPr lang="en-US" b="1" dirty="0"/>
          </a:p>
          <a:p>
            <a:endParaRPr lang="en-US" dirty="0"/>
          </a:p>
          <a:p>
            <a:endParaRPr lang="en-GB" dirty="0"/>
          </a:p>
        </p:txBody>
      </p:sp>
      <p:pic>
        <p:nvPicPr>
          <p:cNvPr id="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FAE8809-96A4-294E-8054-20F41C6BC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591" y="95535"/>
            <a:ext cx="2058755" cy="110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24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B592F-F4EA-B946-A640-EC34A49B4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the end of the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3F466-3A58-3147-B5C0-7303A6986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02188"/>
          </a:xfrm>
        </p:spPr>
        <p:txBody>
          <a:bodyPr>
            <a:noAutofit/>
          </a:bodyPr>
          <a:lstStyle/>
          <a:p>
            <a:pPr marL="285750" indent="-285750"/>
            <a:endParaRPr lang="en-GB" sz="2400" dirty="0"/>
          </a:p>
          <a:p>
            <a:pPr marL="285750" indent="-285750"/>
            <a:endParaRPr lang="en-GB" sz="2400" dirty="0"/>
          </a:p>
          <a:p>
            <a:pPr marL="285750" indent="-285750"/>
            <a:r>
              <a:rPr lang="en-GB" sz="2400" dirty="0"/>
              <a:t>At end of session the swimmer must quickly towel dry, put on clothes over swim wear and head to exit</a:t>
            </a:r>
          </a:p>
          <a:p>
            <a:pPr marL="285750" indent="-285750"/>
            <a:endParaRPr lang="en-GB" sz="2400" dirty="0"/>
          </a:p>
          <a:p>
            <a:pPr marL="285750" indent="-285750"/>
            <a:r>
              <a:rPr lang="en-GB" sz="2400" dirty="0"/>
              <a:t>Parents to be waiting outside (maintaining social distancing) to collect their child who will be signed out by parent volunteer</a:t>
            </a:r>
          </a:p>
          <a:p>
            <a:pPr marL="285750" indent="-285750"/>
            <a:endParaRPr lang="en-GB" sz="2400" dirty="0"/>
          </a:p>
          <a:p>
            <a:pPr marL="285750" indent="-285750"/>
            <a:endParaRPr lang="en-GB" sz="2400" dirty="0"/>
          </a:p>
        </p:txBody>
      </p:sp>
      <p:pic>
        <p:nvPicPr>
          <p:cNvPr id="4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FAE8809-96A4-294E-8054-20F41C6BC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761" y="477050"/>
            <a:ext cx="2058755" cy="110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02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703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Information for swimmers &amp; families about our return to swimming – Development groups</vt:lpstr>
      <vt:lpstr>Intro</vt:lpstr>
      <vt:lpstr>It is vitally important that swimmers DO NOT attend if they: </vt:lpstr>
      <vt:lpstr>Important information for parents </vt:lpstr>
      <vt:lpstr>General information</vt:lpstr>
      <vt:lpstr>Changing </vt:lpstr>
      <vt:lpstr>About the swim sessions</vt:lpstr>
      <vt:lpstr>During the lesson </vt:lpstr>
      <vt:lpstr>At the end of the lesson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for swimmers &amp; families about our return to swimming</dc:title>
  <dc:creator>caroline negrine</dc:creator>
  <cp:lastModifiedBy>Adam Gatenby</cp:lastModifiedBy>
  <cp:revision>31</cp:revision>
  <cp:lastPrinted>2020-09-12T17:43:30Z</cp:lastPrinted>
  <dcterms:created xsi:type="dcterms:W3CDTF">2020-07-21T18:35:11Z</dcterms:created>
  <dcterms:modified xsi:type="dcterms:W3CDTF">2020-09-24T08:46:22Z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9af038e-07b4-4369-a678-c835687cb272_Enabled">
    <vt:lpwstr>true</vt:lpwstr>
  </property>
  <property fmtid="{D5CDD505-2E9C-101B-9397-08002B2CF9AE}" pid="3" name="MSIP_Label_f9af038e-07b4-4369-a678-c835687cb272_SetDate">
    <vt:lpwstr>2020-09-09T10:54:38Z</vt:lpwstr>
  </property>
  <property fmtid="{D5CDD505-2E9C-101B-9397-08002B2CF9AE}" pid="4" name="MSIP_Label_f9af038e-07b4-4369-a678-c835687cb272_Method">
    <vt:lpwstr>Standard</vt:lpwstr>
  </property>
  <property fmtid="{D5CDD505-2E9C-101B-9397-08002B2CF9AE}" pid="5" name="MSIP_Label_f9af038e-07b4-4369-a678-c835687cb272_Name">
    <vt:lpwstr>OFFICIAL</vt:lpwstr>
  </property>
  <property fmtid="{D5CDD505-2E9C-101B-9397-08002B2CF9AE}" pid="6" name="MSIP_Label_f9af038e-07b4-4369-a678-c835687cb272_SiteId">
    <vt:lpwstr>ac52f73c-fd1a-4a9a-8e7a-4a248f3139e1</vt:lpwstr>
  </property>
  <property fmtid="{D5CDD505-2E9C-101B-9397-08002B2CF9AE}" pid="7" name="MSIP_Label_f9af038e-07b4-4369-a678-c835687cb272_ActionId">
    <vt:lpwstr>023ab3c0-1bd8-4b28-9972-9c688c85d563</vt:lpwstr>
  </property>
  <property fmtid="{D5CDD505-2E9C-101B-9397-08002B2CF9AE}" pid="8" name="MSIP_Label_f9af038e-07b4-4369-a678-c835687cb272_ContentBits">
    <vt:lpwstr>2</vt:lpwstr>
  </property>
</Properties>
</file>